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5" r:id="rId3"/>
    <p:sldId id="267" r:id="rId4"/>
    <p:sldId id="268" r:id="rId5"/>
    <p:sldId id="269" r:id="rId6"/>
    <p:sldId id="271" r:id="rId7"/>
    <p:sldId id="272" r:id="rId8"/>
    <p:sldId id="273" r:id="rId9"/>
    <p:sldId id="274" r:id="rId10"/>
  </p:sldIdLst>
  <p:sldSz cx="9144000" cy="6858000" type="screen4x3"/>
  <p:notesSz cx="7099300" cy="102346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20" autoAdjust="0"/>
  </p:normalViewPr>
  <p:slideViewPr>
    <p:cSldViewPr>
      <p:cViewPr varScale="1">
        <p:scale>
          <a:sx n="84" d="100"/>
          <a:sy n="84" d="100"/>
        </p:scale>
        <p:origin x="-105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C62E4745-5EDD-4C80-8AFC-2484C538050D}" type="datetimeFigureOut">
              <a:rPr lang="it-IT"/>
              <a:pPr>
                <a:defRPr/>
              </a:pPr>
              <a:t>02/02/2017</a:t>
            </a:fld>
            <a:endParaRPr lang="it-IT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E5712AC4-2159-4D67-9A78-DCD7F965138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BB06B2C8-FA33-40F9-961D-5215BA971E97}" type="datetimeFigureOut">
              <a:rPr lang="it-IT"/>
              <a:pPr>
                <a:defRPr/>
              </a:pPr>
              <a:t>02/02/2017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8C029052-4EB4-420C-A56D-52944C35F36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1507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E99E8C-908B-4106-8C56-6A22FA4C04E1}" type="slidenum">
              <a:rPr lang="it-IT" smtClean="0"/>
              <a:pPr/>
              <a:t>1</a:t>
            </a:fld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6" y="-8468"/>
            <a:chExt cx="9169804" cy="6874935"/>
          </a:xfrm>
        </p:grpSpPr>
        <p:cxnSp>
          <p:nvCxnSpPr>
            <p:cNvPr id="5" name="Straight Connector 16"/>
            <p:cNvCxnSpPr/>
            <p:nvPr/>
          </p:nvCxnSpPr>
          <p:spPr>
            <a:xfrm flipV="1">
              <a:off x="5130498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18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19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20"/>
            <p:cNvSpPr/>
            <p:nvPr/>
          </p:nvSpPr>
          <p:spPr>
            <a:xfrm>
              <a:off x="6638689" y="3919613"/>
              <a:ext cx="251312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21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22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23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24"/>
            <p:cNvSpPr/>
            <p:nvPr/>
          </p:nvSpPr>
          <p:spPr>
            <a:xfrm>
              <a:off x="8059565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27"/>
            <p:cNvSpPr/>
            <p:nvPr/>
          </p:nvSpPr>
          <p:spPr>
            <a:xfrm>
              <a:off x="-8466" y="-8468"/>
              <a:ext cx="863639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2B0EC-1E2C-499C-B4B0-9381A154287F}" type="datetimeFigureOut">
              <a:rPr lang="it-IT"/>
              <a:pPr>
                <a:defRPr/>
              </a:pPr>
              <a:t>02/02/2017</a:t>
            </a:fld>
            <a:endParaRPr lang="it-IT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06908-88E3-432B-8C52-61EC4AB4A0D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23FEB-F8FB-43AD-9288-4502E3782E83}" type="datetimeFigureOut">
              <a:rPr lang="it-IT"/>
              <a:pPr>
                <a:defRPr/>
              </a:pPr>
              <a:t>02/02/2017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573B4-F4DE-4B17-A318-08C4D430393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482600" y="79057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6748463" y="2886075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1EF0A-6E94-4A6B-87F1-B7DC52E99B03}" type="datetimeFigureOut">
              <a:rPr lang="it-IT"/>
              <a:pPr>
                <a:defRPr/>
              </a:pPr>
              <a:t>02/02/2017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3C370-F2C2-4830-9695-5FE077FEB4A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953D0-8B81-459B-900F-A00476711E33}" type="datetimeFigureOut">
              <a:rPr lang="it-IT"/>
              <a:pPr>
                <a:defRPr/>
              </a:pPr>
              <a:t>02/02/2017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13B7D-796F-4008-9379-FB2FB4F5518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482600" y="79057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6748463" y="2886075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4E8B7-2D5C-4B3C-A443-31EF63DEDB77}" type="datetimeFigureOut">
              <a:rPr lang="it-IT"/>
              <a:pPr>
                <a:defRPr/>
              </a:pPr>
              <a:t>02/02/2017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090EC-E4C4-46DC-A200-60AF5B9A29B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9A31A-87C5-4BDC-8403-F2F92E0FB9A7}" type="datetimeFigureOut">
              <a:rPr lang="it-IT"/>
              <a:pPr>
                <a:defRPr/>
              </a:pPr>
              <a:t>02/02/2017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8BC31-E77B-45A4-AEC5-8188C05CA0D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7B4F0-EADB-4914-B3DF-D83C80F7013F}" type="datetimeFigureOut">
              <a:rPr lang="it-IT"/>
              <a:pPr>
                <a:defRPr/>
              </a:pPr>
              <a:t>02/02/2017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EFCCD-F85B-4789-A01D-72A51BA5EE3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A020C-D290-4822-A3E9-AFD602D898C6}" type="datetimeFigureOut">
              <a:rPr lang="it-IT"/>
              <a:pPr>
                <a:defRPr/>
              </a:pPr>
              <a:t>02/02/2017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615FF-3BCA-4AEC-94A5-7ED89B7A125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6"/>
          <p:cNvSpPr/>
          <p:nvPr userDrawn="1"/>
        </p:nvSpPr>
        <p:spPr>
          <a:xfrm>
            <a:off x="4716463" y="0"/>
            <a:ext cx="446405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8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911D6-DDA4-4F48-97D8-FFA6E145DE73}" type="datetimeFigureOut">
              <a:rPr lang="it-IT"/>
              <a:pPr>
                <a:defRPr/>
              </a:pPr>
              <a:t>02/02/2017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5573B-0DC1-4E6D-AEAC-E0841F06C5A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E9AAB-4EA1-4F4A-986A-90329555219E}" type="datetimeFigureOut">
              <a:rPr lang="it-IT"/>
              <a:pPr>
                <a:defRPr/>
              </a:pPr>
              <a:t>02/02/2017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BD11D-421F-42FC-A3AF-D8ACE0BB5DD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5C9A1-DE26-4F31-82C8-C2AB94B08C22}" type="datetimeFigureOut">
              <a:rPr lang="it-IT"/>
              <a:pPr>
                <a:defRPr/>
              </a:pPr>
              <a:t>02/02/2017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6B058-5592-478F-8C37-F2EC20840D4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A1BE5-4B02-4A12-B909-648449EE229E}" type="datetimeFigureOut">
              <a:rPr lang="it-IT"/>
              <a:pPr>
                <a:defRPr/>
              </a:pPr>
              <a:t>02/02/2017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B20E3-B322-41E1-B9DA-39EDE603820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C2AA1-1EC7-4E09-91B0-B9D91741698E}" type="datetimeFigureOut">
              <a:rPr lang="it-IT"/>
              <a:pPr>
                <a:defRPr/>
              </a:pPr>
              <a:t>02/02/2017</a:t>
            </a:fld>
            <a:endParaRPr lang="it-I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F9E93-546B-43D6-A1AF-CC572BC5BDE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172E6-7913-48C8-AC2D-F9EB03218CFF}" type="datetimeFigureOut">
              <a:rPr lang="it-IT"/>
              <a:pPr>
                <a:defRPr/>
              </a:pPr>
              <a:t>02/02/2017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449C8-8BC3-462E-BF0A-E2D1CE1E5A2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A43E8-7590-4294-B7F2-A96E7DBA1BB9}" type="datetimeFigureOut">
              <a:rPr lang="it-IT"/>
              <a:pPr>
                <a:defRPr/>
              </a:pPr>
              <a:t>02/02/2017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A61A2-0F01-489D-AB19-0634F0F5B1D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90"/>
              <a:ext cx="457221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497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8689" y="3919613"/>
              <a:ext cx="2513124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59564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2081A5-B338-4FEC-A9A7-C46057B6F39F}" type="datetimeFigureOut">
              <a:rPr lang="it-IT"/>
              <a:pPr>
                <a:defRPr/>
              </a:pPr>
              <a:t>02/02/2017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E2B534-7267-47C5-A2D5-EBCF00EF2D9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48" r:id="rId3"/>
    <p:sldLayoutId id="2147483747" r:id="rId4"/>
    <p:sldLayoutId id="2147483746" r:id="rId5"/>
    <p:sldLayoutId id="2147483745" r:id="rId6"/>
    <p:sldLayoutId id="2147483744" r:id="rId7"/>
    <p:sldLayoutId id="2147483743" r:id="rId8"/>
    <p:sldLayoutId id="2147483742" r:id="rId9"/>
    <p:sldLayoutId id="2147483741" r:id="rId10"/>
    <p:sldLayoutId id="2147483751" r:id="rId11"/>
    <p:sldLayoutId id="2147483740" r:id="rId12"/>
    <p:sldLayoutId id="2147483752" r:id="rId13"/>
    <p:sldLayoutId id="2147483739" r:id="rId14"/>
    <p:sldLayoutId id="2147483738" r:id="rId15"/>
    <p:sldLayoutId id="2147483737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olo 1"/>
          <p:cNvSpPr>
            <a:spLocks noGrp="1"/>
          </p:cNvSpPr>
          <p:nvPr>
            <p:ph type="ctrTitle"/>
          </p:nvPr>
        </p:nvSpPr>
        <p:spPr>
          <a:xfrm>
            <a:off x="755650" y="2349500"/>
            <a:ext cx="6985000" cy="1557338"/>
          </a:xfrm>
        </p:spPr>
        <p:txBody>
          <a:bodyPr/>
          <a:lstStyle/>
          <a:p>
            <a:pPr algn="ctr" eaLnBrk="1" hangingPunct="1"/>
            <a:r>
              <a:rPr lang="it-IT" sz="5600" b="1" smtClean="0"/>
              <a:t>Bilancio Partecipato </a:t>
            </a:r>
          </a:p>
        </p:txBody>
      </p:sp>
      <p:sp>
        <p:nvSpPr>
          <p:cNvPr id="20482" name="CasellaDiTesto 5"/>
          <p:cNvSpPr txBox="1">
            <a:spLocks noChangeArrowheads="1"/>
          </p:cNvSpPr>
          <p:nvPr/>
        </p:nvSpPr>
        <p:spPr bwMode="auto">
          <a:xfrm>
            <a:off x="25400" y="6300788"/>
            <a:ext cx="23145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800" b="1">
                <a:latin typeface="Trebuchet MS" pitchFamily="34" charset="0"/>
              </a:rPr>
              <a:t>21 aprile 2016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/>
            </a:extLst>
          </a:blip>
          <a:srcRect l="1755" t="5263" r="3498" b="5253"/>
          <a:stretch/>
        </p:blipFill>
        <p:spPr>
          <a:xfrm>
            <a:off x="2237581" y="192956"/>
            <a:ext cx="3888432" cy="1224136"/>
          </a:xfrm>
          <a:prstGeom prst="rect">
            <a:avLst/>
          </a:prstGeom>
          <a:ln w="57150">
            <a:solidFill>
              <a:schemeClr val="bg1"/>
            </a:solidFill>
          </a:ln>
          <a:effectLst>
            <a:glow rad="127000">
              <a:schemeClr val="bg1"/>
            </a:glow>
          </a:effectLst>
        </p:spPr>
      </p:pic>
      <p:pic>
        <p:nvPicPr>
          <p:cNvPr id="20484" name="Immagine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0113" y="4173538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CasellaDiTesto 10"/>
          <p:cNvSpPr txBox="1">
            <a:spLocks noChangeArrowheads="1"/>
          </p:cNvSpPr>
          <p:nvPr/>
        </p:nvSpPr>
        <p:spPr bwMode="auto">
          <a:xfrm>
            <a:off x="1476375" y="4437063"/>
            <a:ext cx="4103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800" b="1">
                <a:latin typeface="Trebuchet MS" pitchFamily="34" charset="0"/>
              </a:rPr>
              <a:t>Comune di Ancona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Immagine 3"/>
          <p:cNvPicPr>
            <a:picLocks noChangeAspect="1"/>
          </p:cNvPicPr>
          <p:nvPr/>
        </p:nvPicPr>
        <p:blipFill>
          <a:blip r:embed="rId2"/>
          <a:srcRect l="5484" t="22858" r="10760" b="39392"/>
          <a:stretch>
            <a:fillRect/>
          </a:stretch>
        </p:blipFill>
        <p:spPr bwMode="auto">
          <a:xfrm>
            <a:off x="6732588" y="130175"/>
            <a:ext cx="228600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itolo 1"/>
          <p:cNvSpPr txBox="1">
            <a:spLocks/>
          </p:cNvSpPr>
          <p:nvPr/>
        </p:nvSpPr>
        <p:spPr bwMode="auto">
          <a:xfrm>
            <a:off x="323850" y="476250"/>
            <a:ext cx="777875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/>
            <a:r>
              <a:rPr lang="it-IT" sz="3600" b="1">
                <a:solidFill>
                  <a:schemeClr val="accent1"/>
                </a:solidFill>
                <a:latin typeface="Trebuchet MS" pitchFamily="34" charset="0"/>
              </a:rPr>
              <a:t>I soggetti coinvolti</a:t>
            </a:r>
          </a:p>
        </p:txBody>
      </p:sp>
      <p:pic>
        <p:nvPicPr>
          <p:cNvPr id="22531" name="Immagin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1484313"/>
            <a:ext cx="19812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Immagine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42988" y="4724400"/>
            <a:ext cx="2090737" cy="154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Immagine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16013" y="1557338"/>
            <a:ext cx="201612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Immagine 6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27763" y="4724400"/>
            <a:ext cx="2046287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Immagine 7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92500" y="3213100"/>
            <a:ext cx="2232025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CasellaDiTesto 8"/>
          <p:cNvSpPr txBox="1">
            <a:spLocks noChangeArrowheads="1"/>
          </p:cNvSpPr>
          <p:nvPr/>
        </p:nvSpPr>
        <p:spPr bwMode="auto">
          <a:xfrm>
            <a:off x="6121400" y="2951163"/>
            <a:ext cx="1981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800" b="1">
                <a:latin typeface="Trebuchet MS" pitchFamily="34" charset="0"/>
              </a:rPr>
              <a:t>Cittadinanza</a:t>
            </a:r>
          </a:p>
        </p:txBody>
      </p:sp>
      <p:sp>
        <p:nvSpPr>
          <p:cNvPr id="22537" name="CasellaDiTesto 12"/>
          <p:cNvSpPr txBox="1">
            <a:spLocks noChangeArrowheads="1"/>
          </p:cNvSpPr>
          <p:nvPr/>
        </p:nvSpPr>
        <p:spPr bwMode="auto">
          <a:xfrm>
            <a:off x="1008063" y="6251575"/>
            <a:ext cx="2125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800" b="1">
                <a:latin typeface="Trebuchet MS" pitchFamily="34" charset="0"/>
              </a:rPr>
              <a:t>Gruppo campione</a:t>
            </a:r>
          </a:p>
        </p:txBody>
      </p:sp>
      <p:sp>
        <p:nvSpPr>
          <p:cNvPr id="22538" name="CasellaDiTesto 13"/>
          <p:cNvSpPr txBox="1">
            <a:spLocks noChangeArrowheads="1"/>
          </p:cNvSpPr>
          <p:nvPr/>
        </p:nvSpPr>
        <p:spPr bwMode="auto">
          <a:xfrm>
            <a:off x="6226175" y="6219825"/>
            <a:ext cx="1981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800" b="1">
                <a:latin typeface="Trebuchet MS" pitchFamily="34" charset="0"/>
              </a:rPr>
              <a:t>Università </a:t>
            </a:r>
          </a:p>
        </p:txBody>
      </p:sp>
      <p:sp>
        <p:nvSpPr>
          <p:cNvPr id="22539" name="CasellaDiTesto 14"/>
          <p:cNvSpPr txBox="1">
            <a:spLocks noChangeArrowheads="1"/>
          </p:cNvSpPr>
          <p:nvPr/>
        </p:nvSpPr>
        <p:spPr bwMode="auto">
          <a:xfrm>
            <a:off x="965200" y="3017838"/>
            <a:ext cx="1981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800" b="1">
                <a:latin typeface="Trebuchet MS" pitchFamily="34" charset="0"/>
              </a:rPr>
              <a:t>Comune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Immagine 3"/>
          <p:cNvPicPr>
            <a:picLocks noChangeAspect="1"/>
          </p:cNvPicPr>
          <p:nvPr/>
        </p:nvPicPr>
        <p:blipFill>
          <a:blip r:embed="rId2"/>
          <a:srcRect l="5484" t="22858" r="10760" b="39392"/>
          <a:stretch>
            <a:fillRect/>
          </a:stretch>
        </p:blipFill>
        <p:spPr bwMode="auto">
          <a:xfrm>
            <a:off x="6732588" y="130175"/>
            <a:ext cx="228600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olo 1"/>
          <p:cNvSpPr txBox="1">
            <a:spLocks/>
          </p:cNvSpPr>
          <p:nvPr/>
        </p:nvSpPr>
        <p:spPr>
          <a:xfrm>
            <a:off x="323850" y="476250"/>
            <a:ext cx="7778750" cy="132080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it-IT" b="1" dirty="0" smtClean="0"/>
              <a:t>FASE 1: 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b="1" dirty="0" smtClean="0"/>
              <a:t>Selezione del campione e formazione</a:t>
            </a:r>
            <a:endParaRPr lang="it-IT" b="1" dirty="0"/>
          </a:p>
        </p:txBody>
      </p:sp>
      <p:sp>
        <p:nvSpPr>
          <p:cNvPr id="22" name="Rettangolo 21"/>
          <p:cNvSpPr/>
          <p:nvPr/>
        </p:nvSpPr>
        <p:spPr>
          <a:xfrm>
            <a:off x="377825" y="2035175"/>
            <a:ext cx="8766175" cy="241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800"/>
          </a:p>
        </p:txBody>
      </p:sp>
      <p:sp>
        <p:nvSpPr>
          <p:cNvPr id="23" name="Rettangolo 22"/>
          <p:cNvSpPr/>
          <p:nvPr/>
        </p:nvSpPr>
        <p:spPr>
          <a:xfrm>
            <a:off x="250825" y="2035175"/>
            <a:ext cx="2592388" cy="2413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/>
              <a:t>Febbraio  - Maggio</a:t>
            </a:r>
          </a:p>
        </p:txBody>
      </p:sp>
      <p:pic>
        <p:nvPicPr>
          <p:cNvPr id="23557" name="Immagine 2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3" y="4610100"/>
            <a:ext cx="2554287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Titolo 1"/>
          <p:cNvSpPr txBox="1">
            <a:spLocks/>
          </p:cNvSpPr>
          <p:nvPr/>
        </p:nvSpPr>
        <p:spPr bwMode="auto">
          <a:xfrm>
            <a:off x="468313" y="2636838"/>
            <a:ext cx="828198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lnSpc>
                <a:spcPct val="120000"/>
              </a:lnSpc>
            </a:pPr>
            <a:r>
              <a:rPr lang="it-IT" b="1">
                <a:solidFill>
                  <a:schemeClr val="accent1"/>
                </a:solidFill>
                <a:latin typeface="Trebuchet MS" pitchFamily="34" charset="0"/>
              </a:rPr>
              <a:t>Estrazione tra febbraio e marzo di cittadini residenti ad Ancona di età superiore a 16 anni</a:t>
            </a:r>
          </a:p>
        </p:txBody>
      </p:sp>
      <p:sp>
        <p:nvSpPr>
          <p:cNvPr id="23559" name="Titolo 1"/>
          <p:cNvSpPr txBox="1">
            <a:spLocks/>
          </p:cNvSpPr>
          <p:nvPr/>
        </p:nvSpPr>
        <p:spPr bwMode="auto">
          <a:xfrm>
            <a:off x="1476375" y="3573463"/>
            <a:ext cx="7667625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/>
            <a:r>
              <a:rPr lang="it-IT" b="1">
                <a:solidFill>
                  <a:schemeClr val="accent1"/>
                </a:solidFill>
                <a:latin typeface="Trebuchet MS" pitchFamily="34" charset="0"/>
              </a:rPr>
              <a:t>IL CAMPIONE É COMPOSTO DA 110 CITTADINI</a:t>
            </a:r>
          </a:p>
        </p:txBody>
      </p:sp>
      <p:sp>
        <p:nvSpPr>
          <p:cNvPr id="23560" name="AutoShape 9"/>
          <p:cNvSpPr>
            <a:spLocks noChangeArrowheads="1"/>
          </p:cNvSpPr>
          <p:nvPr/>
        </p:nvSpPr>
        <p:spPr bwMode="auto">
          <a:xfrm>
            <a:off x="684213" y="3573463"/>
            <a:ext cx="720725" cy="36036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3561" name="AutoShape 10"/>
          <p:cNvSpPr>
            <a:spLocks noChangeArrowheads="1"/>
          </p:cNvSpPr>
          <p:nvPr/>
        </p:nvSpPr>
        <p:spPr bwMode="auto">
          <a:xfrm>
            <a:off x="684213" y="4221163"/>
            <a:ext cx="720725" cy="36036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3562" name="Titolo 1"/>
          <p:cNvSpPr txBox="1">
            <a:spLocks/>
          </p:cNvSpPr>
          <p:nvPr/>
        </p:nvSpPr>
        <p:spPr bwMode="auto">
          <a:xfrm>
            <a:off x="1476375" y="4149725"/>
            <a:ext cx="7667625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/>
            <a:r>
              <a:rPr lang="it-IT" sz="1800" b="1">
                <a:solidFill>
                  <a:schemeClr val="accent1"/>
                </a:solidFill>
                <a:latin typeface="Trebuchet MS" pitchFamily="34" charset="0"/>
              </a:rPr>
              <a:t>IL CAMPIONE PARTECIPERÀ A GIORNATE FORMATIVE </a:t>
            </a:r>
          </a:p>
          <a:p>
            <a:pPr defTabSz="457200"/>
            <a:r>
              <a:rPr lang="it-IT" sz="1800" b="1">
                <a:solidFill>
                  <a:schemeClr val="accent1"/>
                </a:solidFill>
                <a:latin typeface="Trebuchet MS" pitchFamily="34" charset="0"/>
              </a:rPr>
              <a:t>(oggi è la prima)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Immagine 3"/>
          <p:cNvPicPr>
            <a:picLocks noChangeAspect="1"/>
          </p:cNvPicPr>
          <p:nvPr/>
        </p:nvPicPr>
        <p:blipFill>
          <a:blip r:embed="rId2"/>
          <a:srcRect l="5484" t="22858" r="10760" b="39392"/>
          <a:stretch>
            <a:fillRect/>
          </a:stretch>
        </p:blipFill>
        <p:spPr bwMode="auto">
          <a:xfrm>
            <a:off x="6732588" y="130175"/>
            <a:ext cx="228600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Titolo 1"/>
          <p:cNvSpPr txBox="1">
            <a:spLocks/>
          </p:cNvSpPr>
          <p:nvPr/>
        </p:nvSpPr>
        <p:spPr bwMode="auto">
          <a:xfrm>
            <a:off x="323850" y="476250"/>
            <a:ext cx="777875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/>
            <a:r>
              <a:rPr lang="it-IT" sz="3600" b="1">
                <a:solidFill>
                  <a:schemeClr val="accent1"/>
                </a:solidFill>
                <a:latin typeface="Trebuchet MS" pitchFamily="34" charset="0"/>
              </a:rPr>
              <a:t>FASE 2: </a:t>
            </a:r>
          </a:p>
          <a:p>
            <a:pPr defTabSz="457200"/>
            <a:r>
              <a:rPr lang="it-IT" sz="3600" b="1">
                <a:solidFill>
                  <a:schemeClr val="accent1"/>
                </a:solidFill>
                <a:latin typeface="Trebuchet MS" pitchFamily="34" charset="0"/>
              </a:rPr>
              <a:t>Raccolta delle proposte</a:t>
            </a:r>
          </a:p>
        </p:txBody>
      </p:sp>
      <p:sp>
        <p:nvSpPr>
          <p:cNvPr id="5" name="Rettangolo 4"/>
          <p:cNvSpPr/>
          <p:nvPr/>
        </p:nvSpPr>
        <p:spPr>
          <a:xfrm>
            <a:off x="377825" y="2035175"/>
            <a:ext cx="8766175" cy="241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800"/>
          </a:p>
        </p:txBody>
      </p:sp>
      <p:sp>
        <p:nvSpPr>
          <p:cNvPr id="7" name="Rettangolo 6"/>
          <p:cNvSpPr/>
          <p:nvPr/>
        </p:nvSpPr>
        <p:spPr>
          <a:xfrm>
            <a:off x="1655763" y="2035175"/>
            <a:ext cx="1187450" cy="2413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800" dirty="0"/>
              <a:t>Maggio</a:t>
            </a:r>
          </a:p>
        </p:txBody>
      </p:sp>
      <p:pic>
        <p:nvPicPr>
          <p:cNvPr id="24581" name="Immagin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4437063"/>
            <a:ext cx="2843212" cy="213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2" name="Titolo 1"/>
          <p:cNvSpPr txBox="1">
            <a:spLocks/>
          </p:cNvSpPr>
          <p:nvPr/>
        </p:nvSpPr>
        <p:spPr bwMode="auto">
          <a:xfrm>
            <a:off x="323850" y="2636838"/>
            <a:ext cx="8281988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lnSpc>
                <a:spcPct val="130000"/>
              </a:lnSpc>
            </a:pPr>
            <a:r>
              <a:rPr lang="it-IT">
                <a:solidFill>
                  <a:schemeClr val="accent1"/>
                </a:solidFill>
                <a:latin typeface="Trebuchet MS" pitchFamily="34" charset="0"/>
              </a:rPr>
              <a:t>TUTTI I CITTADINI</a:t>
            </a:r>
            <a:r>
              <a:rPr lang="it-IT" b="1">
                <a:solidFill>
                  <a:schemeClr val="accent1"/>
                </a:solidFill>
                <a:latin typeface="Trebuchet MS" pitchFamily="34" charset="0"/>
              </a:rPr>
              <a:t> di Ancona potranno inviare idee per “</a:t>
            </a:r>
            <a:r>
              <a:rPr lang="it-IT" i="1">
                <a:solidFill>
                  <a:schemeClr val="accent1"/>
                </a:solidFill>
                <a:latin typeface="Trebuchet MS" pitchFamily="34" charset="0"/>
              </a:rPr>
              <a:t>Rendere più vivibile la città</a:t>
            </a:r>
            <a:r>
              <a:rPr lang="it-IT" b="1">
                <a:solidFill>
                  <a:schemeClr val="accent1"/>
                </a:solidFill>
                <a:latin typeface="Trebuchet MS" pitchFamily="34" charset="0"/>
              </a:rPr>
              <a:t>” attraverso la compilazione di una </a:t>
            </a:r>
            <a:r>
              <a:rPr lang="it-IT" b="1" u="sng">
                <a:solidFill>
                  <a:schemeClr val="accent1"/>
                </a:solidFill>
                <a:latin typeface="Trebuchet MS" pitchFamily="34" charset="0"/>
              </a:rPr>
              <a:t>scheda</a:t>
            </a:r>
            <a:r>
              <a:rPr lang="it-IT" b="1">
                <a:solidFill>
                  <a:schemeClr val="accent1"/>
                </a:solidFill>
                <a:latin typeface="Trebuchet MS" pitchFamily="34" charset="0"/>
              </a:rPr>
              <a:t>.</a:t>
            </a:r>
          </a:p>
          <a:p>
            <a:pPr defTabSz="457200">
              <a:lnSpc>
                <a:spcPct val="130000"/>
              </a:lnSpc>
            </a:pPr>
            <a:endParaRPr lang="it-IT" b="1">
              <a:solidFill>
                <a:schemeClr val="accent1"/>
              </a:solidFill>
              <a:latin typeface="Trebuchet MS" pitchFamily="34" charset="0"/>
            </a:endParaRPr>
          </a:p>
          <a:p>
            <a:pPr defTabSz="457200">
              <a:lnSpc>
                <a:spcPct val="130000"/>
              </a:lnSpc>
            </a:pPr>
            <a:endParaRPr lang="it-IT" b="1">
              <a:solidFill>
                <a:schemeClr val="accent1"/>
              </a:solidFill>
              <a:latin typeface="Trebuchet MS" pitchFamily="34" charset="0"/>
            </a:endParaRPr>
          </a:p>
          <a:p>
            <a:pPr defTabSz="457200">
              <a:lnSpc>
                <a:spcPct val="130000"/>
              </a:lnSpc>
            </a:pPr>
            <a:endParaRPr lang="it-IT" b="1">
              <a:solidFill>
                <a:schemeClr val="accent1"/>
              </a:solidFill>
              <a:latin typeface="Trebuchet MS" pitchFamily="34" charset="0"/>
            </a:endParaRPr>
          </a:p>
        </p:txBody>
      </p:sp>
      <p:sp>
        <p:nvSpPr>
          <p:cNvPr id="24583" name="Text Box 8"/>
          <p:cNvSpPr txBox="1">
            <a:spLocks noChangeArrowheads="1"/>
          </p:cNvSpPr>
          <p:nvPr/>
        </p:nvSpPr>
        <p:spPr bwMode="auto">
          <a:xfrm>
            <a:off x="971550" y="4292600"/>
            <a:ext cx="44640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800" b="1">
                <a:solidFill>
                  <a:schemeClr val="accent1"/>
                </a:solidFill>
              </a:rPr>
              <a:t>Come inviare la scheda progetto?</a:t>
            </a:r>
          </a:p>
          <a:p>
            <a:pPr>
              <a:buFont typeface="Wingdings" pitchFamily="2" charset="2"/>
              <a:buChar char="ü"/>
            </a:pPr>
            <a:r>
              <a:rPr lang="it-IT" sz="1800" b="1">
                <a:solidFill>
                  <a:schemeClr val="accent1"/>
                </a:solidFill>
              </a:rPr>
              <a:t>Via email</a:t>
            </a:r>
          </a:p>
          <a:p>
            <a:pPr>
              <a:buFont typeface="Wingdings" pitchFamily="2" charset="2"/>
              <a:buChar char="ü"/>
            </a:pPr>
            <a:r>
              <a:rPr lang="it-IT" sz="1800" b="1">
                <a:solidFill>
                  <a:schemeClr val="accent1"/>
                </a:solidFill>
              </a:rPr>
              <a:t>Presso lo sportello URP</a:t>
            </a:r>
          </a:p>
          <a:p>
            <a:pPr>
              <a:buFont typeface="Wingdings" pitchFamily="2" charset="2"/>
              <a:buChar char="ü"/>
            </a:pPr>
            <a:r>
              <a:rPr lang="it-IT" sz="1800" b="1">
                <a:solidFill>
                  <a:schemeClr val="accent1"/>
                </a:solidFill>
              </a:rPr>
              <a:t>Per posta tradizionale</a:t>
            </a:r>
          </a:p>
          <a:p>
            <a:pPr>
              <a:buFont typeface="Wingdings" pitchFamily="2" charset="2"/>
              <a:buChar char="ü"/>
            </a:pPr>
            <a:r>
              <a:rPr lang="it-IT" sz="1800" b="1">
                <a:solidFill>
                  <a:schemeClr val="accent1"/>
                </a:solidFill>
              </a:rPr>
              <a:t>Attraverso Whatsapp</a:t>
            </a:r>
          </a:p>
          <a:p>
            <a:pPr>
              <a:buFont typeface="Wingdings" pitchFamily="2" charset="2"/>
              <a:buChar char="ü"/>
            </a:pPr>
            <a:r>
              <a:rPr lang="it-IT" sz="1800" b="1">
                <a:solidFill>
                  <a:schemeClr val="accent1"/>
                </a:solidFill>
              </a:rPr>
              <a:t>Compilandola direttamente sul sito</a:t>
            </a:r>
          </a:p>
          <a:p>
            <a:pPr>
              <a:buFont typeface="Wingdings" pitchFamily="2" charset="2"/>
              <a:buNone/>
            </a:pPr>
            <a:endParaRPr lang="it-IT" sz="1800" b="1">
              <a:solidFill>
                <a:schemeClr val="accent1"/>
              </a:solidFill>
            </a:endParaRPr>
          </a:p>
          <a:p>
            <a:pPr>
              <a:buFont typeface="Wingdings" pitchFamily="2" charset="2"/>
              <a:buChar char="ü"/>
            </a:pPr>
            <a:endParaRPr lang="it-IT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Immagine 3"/>
          <p:cNvPicPr>
            <a:picLocks noChangeAspect="1"/>
          </p:cNvPicPr>
          <p:nvPr/>
        </p:nvPicPr>
        <p:blipFill>
          <a:blip r:embed="rId2"/>
          <a:srcRect l="5484" t="22858" r="10760" b="39392"/>
          <a:stretch>
            <a:fillRect/>
          </a:stretch>
        </p:blipFill>
        <p:spPr bwMode="auto">
          <a:xfrm>
            <a:off x="6732588" y="115888"/>
            <a:ext cx="22860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olo 1"/>
          <p:cNvSpPr txBox="1">
            <a:spLocks/>
          </p:cNvSpPr>
          <p:nvPr/>
        </p:nvSpPr>
        <p:spPr>
          <a:xfrm>
            <a:off x="323850" y="476250"/>
            <a:ext cx="7778750" cy="13208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it-IT" b="1" dirty="0" smtClean="0"/>
              <a:t>FASE 3: 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b="1" dirty="0" smtClean="0"/>
              <a:t>Accorpamento delle proposte e formazione gruppi di lavoro</a:t>
            </a:r>
            <a:endParaRPr lang="it-IT" b="1" dirty="0"/>
          </a:p>
        </p:txBody>
      </p:sp>
      <p:sp>
        <p:nvSpPr>
          <p:cNvPr id="5" name="Rettangolo 4"/>
          <p:cNvSpPr/>
          <p:nvPr/>
        </p:nvSpPr>
        <p:spPr>
          <a:xfrm>
            <a:off x="377825" y="2035175"/>
            <a:ext cx="8766175" cy="241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800"/>
          </a:p>
        </p:txBody>
      </p:sp>
      <p:sp>
        <p:nvSpPr>
          <p:cNvPr id="7" name="Rettangolo 6"/>
          <p:cNvSpPr/>
          <p:nvPr/>
        </p:nvSpPr>
        <p:spPr>
          <a:xfrm>
            <a:off x="2700338" y="2035175"/>
            <a:ext cx="1187450" cy="2413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800" dirty="0"/>
              <a:t>Giugno</a:t>
            </a:r>
          </a:p>
        </p:txBody>
      </p:sp>
      <p:pic>
        <p:nvPicPr>
          <p:cNvPr id="25605" name="Immagin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788" y="5153025"/>
            <a:ext cx="268605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Titolo 1"/>
          <p:cNvSpPr txBox="1">
            <a:spLocks/>
          </p:cNvSpPr>
          <p:nvPr/>
        </p:nvSpPr>
        <p:spPr bwMode="auto">
          <a:xfrm>
            <a:off x="395288" y="3141663"/>
            <a:ext cx="8281987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lnSpc>
                <a:spcPct val="120000"/>
              </a:lnSpc>
            </a:pPr>
            <a:r>
              <a:rPr lang="it-IT" b="1">
                <a:solidFill>
                  <a:schemeClr val="accent1"/>
                </a:solidFill>
                <a:latin typeface="Trebuchet MS" pitchFamily="34" charset="0"/>
              </a:rPr>
              <a:t>Il gruppo campione selezionerà le idee da trasformare in progetti dividendosi in sottogruppi che avranno il compito di seguire tutte le fasi di definizione del progetto.</a:t>
            </a:r>
          </a:p>
          <a:p>
            <a:pPr defTabSz="457200"/>
            <a:endParaRPr lang="it-IT" b="1">
              <a:solidFill>
                <a:schemeClr val="accent1"/>
              </a:solidFill>
              <a:latin typeface="Trebuchet MS" pitchFamily="34" charset="0"/>
            </a:endParaRPr>
          </a:p>
          <a:p>
            <a:pPr defTabSz="457200"/>
            <a:r>
              <a:rPr lang="it-IT" b="1">
                <a:solidFill>
                  <a:schemeClr val="accent1"/>
                </a:solidFill>
                <a:latin typeface="Trebuchet MS" pitchFamily="34" charset="0"/>
              </a:rPr>
              <a:t>L’idea non si sviluppa se almeno 12 di voi non la scelgono.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Immagine 3"/>
          <p:cNvPicPr>
            <a:picLocks noChangeAspect="1"/>
          </p:cNvPicPr>
          <p:nvPr/>
        </p:nvPicPr>
        <p:blipFill>
          <a:blip r:embed="rId2"/>
          <a:srcRect l="5484" t="22858" r="10760" b="39392"/>
          <a:stretch>
            <a:fillRect/>
          </a:stretch>
        </p:blipFill>
        <p:spPr bwMode="auto">
          <a:xfrm>
            <a:off x="6732588" y="130175"/>
            <a:ext cx="228600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Titolo 1"/>
          <p:cNvSpPr txBox="1">
            <a:spLocks/>
          </p:cNvSpPr>
          <p:nvPr/>
        </p:nvSpPr>
        <p:spPr bwMode="auto">
          <a:xfrm>
            <a:off x="323850" y="476250"/>
            <a:ext cx="777875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/>
            <a:r>
              <a:rPr lang="it-IT" sz="3600" b="1">
                <a:solidFill>
                  <a:schemeClr val="accent1"/>
                </a:solidFill>
                <a:latin typeface="Trebuchet MS" pitchFamily="34" charset="0"/>
              </a:rPr>
              <a:t>FASE 4: </a:t>
            </a:r>
          </a:p>
          <a:p>
            <a:pPr defTabSz="457200"/>
            <a:r>
              <a:rPr lang="it-IT" sz="3600" b="1">
                <a:solidFill>
                  <a:schemeClr val="accent1"/>
                </a:solidFill>
                <a:latin typeface="Trebuchet MS" pitchFamily="34" charset="0"/>
              </a:rPr>
              <a:t>Elaborazione delle proposte</a:t>
            </a:r>
          </a:p>
        </p:txBody>
      </p:sp>
      <p:sp>
        <p:nvSpPr>
          <p:cNvPr id="5" name="Rettangolo 4"/>
          <p:cNvSpPr/>
          <p:nvPr/>
        </p:nvSpPr>
        <p:spPr>
          <a:xfrm>
            <a:off x="269875" y="1892300"/>
            <a:ext cx="8766175" cy="241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800"/>
          </a:p>
        </p:txBody>
      </p:sp>
      <p:sp>
        <p:nvSpPr>
          <p:cNvPr id="7" name="Rettangolo 6"/>
          <p:cNvSpPr/>
          <p:nvPr/>
        </p:nvSpPr>
        <p:spPr>
          <a:xfrm>
            <a:off x="3059113" y="1892300"/>
            <a:ext cx="3097212" cy="2413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1800">
                <a:solidFill>
                  <a:srgbClr val="FFFFFF"/>
                </a:solidFill>
                <a:cs typeface="Arial" charset="0"/>
              </a:rPr>
              <a:t>Giugno - Ottobre</a:t>
            </a:r>
          </a:p>
        </p:txBody>
      </p:sp>
      <p:pic>
        <p:nvPicPr>
          <p:cNvPr id="26629" name="Immagin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4797425"/>
            <a:ext cx="2771775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Titolo 1"/>
          <p:cNvSpPr txBox="1">
            <a:spLocks/>
          </p:cNvSpPr>
          <p:nvPr/>
        </p:nvSpPr>
        <p:spPr bwMode="auto">
          <a:xfrm>
            <a:off x="468313" y="2636838"/>
            <a:ext cx="8281987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lnSpc>
                <a:spcPct val="120000"/>
              </a:lnSpc>
            </a:pPr>
            <a:r>
              <a:rPr lang="it-IT" sz="1800" b="1">
                <a:solidFill>
                  <a:schemeClr val="accent1"/>
                </a:solidFill>
                <a:latin typeface="Trebuchet MS" pitchFamily="34" charset="0"/>
              </a:rPr>
              <a:t>I gruppi così costituiti trasformeranno le idee in veri progetti.</a:t>
            </a:r>
          </a:p>
          <a:p>
            <a:pPr defTabSz="457200">
              <a:lnSpc>
                <a:spcPct val="120000"/>
              </a:lnSpc>
            </a:pPr>
            <a:endParaRPr lang="it-IT" sz="1800" b="1">
              <a:solidFill>
                <a:schemeClr val="accent1"/>
              </a:solidFill>
              <a:latin typeface="Trebuchet MS" pitchFamily="34" charset="0"/>
            </a:endParaRPr>
          </a:p>
          <a:p>
            <a:pPr defTabSz="457200">
              <a:lnSpc>
                <a:spcPct val="120000"/>
              </a:lnSpc>
            </a:pPr>
            <a:r>
              <a:rPr lang="it-IT" sz="1800" b="1">
                <a:solidFill>
                  <a:schemeClr val="accent1"/>
                </a:solidFill>
                <a:latin typeface="Trebuchet MS" pitchFamily="34" charset="0"/>
              </a:rPr>
              <a:t>In questa fase si confronteranno con gli uffici competenti del Comune di Ancona per valutare la fattibilità tecnica ed economica.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Immagine 3"/>
          <p:cNvPicPr>
            <a:picLocks noChangeAspect="1"/>
          </p:cNvPicPr>
          <p:nvPr/>
        </p:nvPicPr>
        <p:blipFill>
          <a:blip r:embed="rId2"/>
          <a:srcRect l="5484" t="22858" r="10760" b="39392"/>
          <a:stretch>
            <a:fillRect/>
          </a:stretch>
        </p:blipFill>
        <p:spPr bwMode="auto">
          <a:xfrm>
            <a:off x="6732588" y="130175"/>
            <a:ext cx="228600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Titolo 1"/>
          <p:cNvSpPr txBox="1">
            <a:spLocks/>
          </p:cNvSpPr>
          <p:nvPr/>
        </p:nvSpPr>
        <p:spPr bwMode="auto">
          <a:xfrm>
            <a:off x="323850" y="476250"/>
            <a:ext cx="777875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/>
            <a:r>
              <a:rPr lang="it-IT" sz="3600" b="1">
                <a:solidFill>
                  <a:schemeClr val="accent1"/>
                </a:solidFill>
                <a:latin typeface="Trebuchet MS" pitchFamily="34" charset="0"/>
              </a:rPr>
              <a:t>FASE 5: </a:t>
            </a:r>
          </a:p>
          <a:p>
            <a:pPr defTabSz="457200"/>
            <a:r>
              <a:rPr lang="it-IT" sz="3600" b="1">
                <a:solidFill>
                  <a:schemeClr val="accent1"/>
                </a:solidFill>
                <a:latin typeface="Trebuchet MS" pitchFamily="34" charset="0"/>
              </a:rPr>
              <a:t>Presentazione delle proposte</a:t>
            </a:r>
          </a:p>
        </p:txBody>
      </p:sp>
      <p:sp>
        <p:nvSpPr>
          <p:cNvPr id="5" name="Rettangolo 4"/>
          <p:cNvSpPr/>
          <p:nvPr/>
        </p:nvSpPr>
        <p:spPr>
          <a:xfrm>
            <a:off x="269875" y="1963738"/>
            <a:ext cx="8766175" cy="241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800"/>
          </a:p>
        </p:txBody>
      </p:sp>
      <p:sp>
        <p:nvSpPr>
          <p:cNvPr id="7" name="Rettangolo 6"/>
          <p:cNvSpPr/>
          <p:nvPr/>
        </p:nvSpPr>
        <p:spPr>
          <a:xfrm>
            <a:off x="6011863" y="1963738"/>
            <a:ext cx="1368425" cy="2413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1800">
                <a:solidFill>
                  <a:srgbClr val="FFFFFF"/>
                </a:solidFill>
                <a:cs typeface="Arial" charset="0"/>
              </a:rPr>
              <a:t>Novembre</a:t>
            </a:r>
          </a:p>
        </p:txBody>
      </p:sp>
      <p:pic>
        <p:nvPicPr>
          <p:cNvPr id="27653" name="Immagin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2225" y="4868863"/>
            <a:ext cx="2638425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4" name="Titolo 1"/>
          <p:cNvSpPr txBox="1">
            <a:spLocks/>
          </p:cNvSpPr>
          <p:nvPr/>
        </p:nvSpPr>
        <p:spPr bwMode="auto">
          <a:xfrm>
            <a:off x="611188" y="2852738"/>
            <a:ext cx="7199312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lnSpc>
                <a:spcPct val="120000"/>
              </a:lnSpc>
            </a:pPr>
            <a:r>
              <a:rPr lang="it-IT" b="1">
                <a:solidFill>
                  <a:schemeClr val="accent1"/>
                </a:solidFill>
                <a:latin typeface="Trebuchet MS" pitchFamily="34" charset="0"/>
              </a:rPr>
              <a:t>I progetti elaborati dai gruppi verranno presentati a tutti i cittadini nell’ambito di iniziative pubbliche e pubblicati sul sito internet.</a:t>
            </a:r>
          </a:p>
          <a:p>
            <a:pPr defTabSz="457200">
              <a:lnSpc>
                <a:spcPct val="120000"/>
              </a:lnSpc>
            </a:pPr>
            <a:endParaRPr lang="it-IT" b="1">
              <a:solidFill>
                <a:schemeClr val="accent1"/>
              </a:solidFill>
              <a:latin typeface="Trebuchet MS" pitchFamily="34" charset="0"/>
            </a:endParaRPr>
          </a:p>
          <a:p>
            <a:pPr defTabSz="457200">
              <a:lnSpc>
                <a:spcPct val="120000"/>
              </a:lnSpc>
            </a:pPr>
            <a:endParaRPr lang="it-IT" b="1">
              <a:solidFill>
                <a:schemeClr val="accent1"/>
              </a:solidFill>
              <a:latin typeface="Trebuchet MS" pitchFamily="34" charset="0"/>
            </a:endParaRPr>
          </a:p>
          <a:p>
            <a:pPr defTabSz="457200">
              <a:lnSpc>
                <a:spcPct val="120000"/>
              </a:lnSpc>
              <a:buFontTx/>
              <a:buChar char="-"/>
            </a:pPr>
            <a:endParaRPr lang="it-IT" b="1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Immagine 3"/>
          <p:cNvPicPr>
            <a:picLocks noChangeAspect="1"/>
          </p:cNvPicPr>
          <p:nvPr/>
        </p:nvPicPr>
        <p:blipFill>
          <a:blip r:embed="rId2"/>
          <a:srcRect l="5484" t="22858" r="10760" b="39392"/>
          <a:stretch>
            <a:fillRect/>
          </a:stretch>
        </p:blipFill>
        <p:spPr bwMode="auto">
          <a:xfrm>
            <a:off x="6732588" y="130175"/>
            <a:ext cx="228600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olo 1"/>
          <p:cNvSpPr txBox="1">
            <a:spLocks/>
          </p:cNvSpPr>
          <p:nvPr/>
        </p:nvSpPr>
        <p:spPr>
          <a:xfrm>
            <a:off x="323850" y="476250"/>
            <a:ext cx="7778750" cy="13208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it-IT" b="1" dirty="0" smtClean="0"/>
              <a:t>FASE 6: 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b="1" dirty="0" smtClean="0"/>
              <a:t>Assemblea pubblica e scelta delle proposte da realizzare</a:t>
            </a:r>
            <a:endParaRPr lang="it-IT" b="1" dirty="0"/>
          </a:p>
        </p:txBody>
      </p:sp>
      <p:sp>
        <p:nvSpPr>
          <p:cNvPr id="5" name="Rettangolo 4"/>
          <p:cNvSpPr/>
          <p:nvPr/>
        </p:nvSpPr>
        <p:spPr>
          <a:xfrm>
            <a:off x="269875" y="1963738"/>
            <a:ext cx="8766175" cy="241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800"/>
          </a:p>
        </p:txBody>
      </p:sp>
      <p:sp>
        <p:nvSpPr>
          <p:cNvPr id="7" name="Rettangolo 6"/>
          <p:cNvSpPr/>
          <p:nvPr/>
        </p:nvSpPr>
        <p:spPr>
          <a:xfrm>
            <a:off x="6011863" y="1963738"/>
            <a:ext cx="1368425" cy="2413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1800">
                <a:solidFill>
                  <a:srgbClr val="FFFFFF"/>
                </a:solidFill>
                <a:cs typeface="Arial" charset="0"/>
              </a:rPr>
              <a:t>Novembre</a:t>
            </a:r>
          </a:p>
        </p:txBody>
      </p:sp>
      <p:pic>
        <p:nvPicPr>
          <p:cNvPr id="28677" name="Immagin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43663" y="472440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8" name="Titolo 1"/>
          <p:cNvSpPr txBox="1">
            <a:spLocks/>
          </p:cNvSpPr>
          <p:nvPr/>
        </p:nvSpPr>
        <p:spPr bwMode="auto">
          <a:xfrm>
            <a:off x="468313" y="2636838"/>
            <a:ext cx="8281987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/>
            <a:r>
              <a:rPr lang="it-IT" b="1">
                <a:solidFill>
                  <a:schemeClr val="accent1"/>
                </a:solidFill>
                <a:latin typeface="Trebuchet MS" pitchFamily="34" charset="0"/>
              </a:rPr>
              <a:t>Durante un’assemblea pubblica verranno votati i progetti presentati</a:t>
            </a:r>
          </a:p>
          <a:p>
            <a:pPr defTabSz="457200"/>
            <a:endParaRPr lang="it-IT" b="1">
              <a:solidFill>
                <a:schemeClr val="accent1"/>
              </a:solidFill>
              <a:latin typeface="Trebuchet MS" pitchFamily="34" charset="0"/>
            </a:endParaRPr>
          </a:p>
          <a:p>
            <a:pPr defTabSz="457200"/>
            <a:endParaRPr lang="it-IT" b="1">
              <a:solidFill>
                <a:schemeClr val="accent1"/>
              </a:solidFill>
              <a:latin typeface="Trebuchet MS" pitchFamily="34" charset="0"/>
            </a:endParaRPr>
          </a:p>
          <a:p>
            <a:pPr defTabSz="457200"/>
            <a:r>
              <a:rPr lang="it-IT" b="1">
                <a:solidFill>
                  <a:schemeClr val="accent1"/>
                </a:solidFill>
                <a:latin typeface="Trebuchet MS" pitchFamily="34" charset="0"/>
              </a:rPr>
              <a:t>Chi può votare?</a:t>
            </a:r>
          </a:p>
          <a:p>
            <a:pPr defTabSz="457200"/>
            <a:r>
              <a:rPr lang="it-IT" b="1">
                <a:solidFill>
                  <a:schemeClr val="accent1"/>
                </a:solidFill>
                <a:latin typeface="Trebuchet MS" pitchFamily="34" charset="0"/>
              </a:rPr>
              <a:t>I residenti di Ancona</a:t>
            </a:r>
          </a:p>
          <a:p>
            <a:pPr defTabSz="457200"/>
            <a:endParaRPr lang="it-IT" b="1">
              <a:solidFill>
                <a:schemeClr val="accent1"/>
              </a:solidFill>
              <a:latin typeface="Trebuchet MS" pitchFamily="34" charset="0"/>
            </a:endParaRPr>
          </a:p>
          <a:p>
            <a:pPr defTabSz="457200"/>
            <a:r>
              <a:rPr lang="it-IT" b="1">
                <a:solidFill>
                  <a:schemeClr val="accent1"/>
                </a:solidFill>
                <a:latin typeface="Trebuchet MS" pitchFamily="34" charset="0"/>
              </a:rPr>
              <a:t>Chi NON può votare?</a:t>
            </a:r>
          </a:p>
          <a:p>
            <a:pPr defTabSz="457200">
              <a:buFontTx/>
              <a:buChar char="-"/>
            </a:pPr>
            <a:r>
              <a:rPr lang="it-IT" b="1">
                <a:solidFill>
                  <a:schemeClr val="accent1"/>
                </a:solidFill>
                <a:latin typeface="Trebuchet MS" pitchFamily="34" charset="0"/>
              </a:rPr>
              <a:t> I consiglieri comunali</a:t>
            </a:r>
          </a:p>
          <a:p>
            <a:pPr defTabSz="457200">
              <a:buFontTx/>
              <a:buChar char="-"/>
            </a:pPr>
            <a:r>
              <a:rPr lang="it-IT" b="1">
                <a:solidFill>
                  <a:schemeClr val="accent1"/>
                </a:solidFill>
                <a:latin typeface="Trebuchet MS" pitchFamily="34" charset="0"/>
              </a:rPr>
              <a:t>Gli assessori e il sindaco</a:t>
            </a:r>
          </a:p>
          <a:p>
            <a:pPr defTabSz="457200">
              <a:buFontTx/>
              <a:buChar char="-"/>
            </a:pPr>
            <a:r>
              <a:rPr lang="it-IT" b="1">
                <a:solidFill>
                  <a:schemeClr val="accent1"/>
                </a:solidFill>
                <a:latin typeface="Trebuchet MS" pitchFamily="34" charset="0"/>
              </a:rPr>
              <a:t>I loro parenti entro il primo grado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Immagine 3"/>
          <p:cNvPicPr>
            <a:picLocks noChangeAspect="1"/>
          </p:cNvPicPr>
          <p:nvPr/>
        </p:nvPicPr>
        <p:blipFill>
          <a:blip r:embed="rId2"/>
          <a:srcRect l="5484" t="22858" r="10760" b="39392"/>
          <a:stretch>
            <a:fillRect/>
          </a:stretch>
        </p:blipFill>
        <p:spPr bwMode="auto">
          <a:xfrm>
            <a:off x="6732588" y="130175"/>
            <a:ext cx="228600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Titolo 1"/>
          <p:cNvSpPr txBox="1">
            <a:spLocks/>
          </p:cNvSpPr>
          <p:nvPr/>
        </p:nvSpPr>
        <p:spPr bwMode="auto">
          <a:xfrm>
            <a:off x="323850" y="476250"/>
            <a:ext cx="777875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/>
            <a:r>
              <a:rPr lang="it-IT" sz="3600" b="1">
                <a:solidFill>
                  <a:schemeClr val="accent1"/>
                </a:solidFill>
                <a:latin typeface="Trebuchet MS" pitchFamily="34" charset="0"/>
              </a:rPr>
              <a:t>FASE 7: </a:t>
            </a:r>
          </a:p>
          <a:p>
            <a:pPr defTabSz="457200"/>
            <a:r>
              <a:rPr lang="it-IT" sz="3600" b="1">
                <a:solidFill>
                  <a:schemeClr val="accent1"/>
                </a:solidFill>
                <a:latin typeface="Trebuchet MS" pitchFamily="34" charset="0"/>
              </a:rPr>
              <a:t>Realizzazione della proposta</a:t>
            </a:r>
          </a:p>
        </p:txBody>
      </p:sp>
      <p:sp>
        <p:nvSpPr>
          <p:cNvPr id="5" name="Rettangolo 4"/>
          <p:cNvSpPr/>
          <p:nvPr/>
        </p:nvSpPr>
        <p:spPr>
          <a:xfrm>
            <a:off x="269875" y="1963738"/>
            <a:ext cx="8766175" cy="241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800"/>
          </a:p>
        </p:txBody>
      </p:sp>
      <p:sp>
        <p:nvSpPr>
          <p:cNvPr id="7" name="Rettangolo 6"/>
          <p:cNvSpPr/>
          <p:nvPr/>
        </p:nvSpPr>
        <p:spPr>
          <a:xfrm>
            <a:off x="6227763" y="1963738"/>
            <a:ext cx="2808287" cy="2413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1600">
                <a:solidFill>
                  <a:srgbClr val="FFFFFF"/>
                </a:solidFill>
                <a:cs typeface="Arial" charset="0"/>
              </a:rPr>
              <a:t>Gennaio – Dicembre 2017</a:t>
            </a:r>
          </a:p>
        </p:txBody>
      </p:sp>
      <p:pic>
        <p:nvPicPr>
          <p:cNvPr id="29701" name="Immagin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788" y="4797425"/>
            <a:ext cx="25241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2" name="Titolo 1"/>
          <p:cNvSpPr txBox="1">
            <a:spLocks/>
          </p:cNvSpPr>
          <p:nvPr/>
        </p:nvSpPr>
        <p:spPr bwMode="auto">
          <a:xfrm>
            <a:off x="684213" y="2852738"/>
            <a:ext cx="8281987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lnSpc>
                <a:spcPct val="120000"/>
              </a:lnSpc>
            </a:pPr>
            <a:r>
              <a:rPr lang="it-IT" b="1">
                <a:solidFill>
                  <a:schemeClr val="accent1"/>
                </a:solidFill>
                <a:latin typeface="Trebuchet MS" pitchFamily="34" charset="0"/>
              </a:rPr>
              <a:t>Il progetto vincitore verrà realizzato entro l’anno successivo.</a:t>
            </a:r>
          </a:p>
          <a:p>
            <a:pPr defTabSz="457200">
              <a:lnSpc>
                <a:spcPct val="120000"/>
              </a:lnSpc>
            </a:pPr>
            <a:endParaRPr lang="it-IT" b="1">
              <a:solidFill>
                <a:schemeClr val="accent1"/>
              </a:solidFill>
              <a:latin typeface="Trebuchet MS" pitchFamily="34" charset="0"/>
            </a:endParaRPr>
          </a:p>
          <a:p>
            <a:pPr defTabSz="457200">
              <a:lnSpc>
                <a:spcPct val="120000"/>
              </a:lnSpc>
            </a:pPr>
            <a:r>
              <a:rPr lang="it-IT" b="1">
                <a:solidFill>
                  <a:schemeClr val="accent1"/>
                </a:solidFill>
                <a:latin typeface="Trebuchet MS" pitchFamily="34" charset="0"/>
              </a:rPr>
              <a:t>Potrebbero risultare vincitori anche più progetti, fino all’esaurimento del budget assegnato.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faccettatura">
  <a:themeElements>
    <a:clrScheme name="Blu verde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Sfaccettatur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709</TotalTime>
  <Words>289</Words>
  <Application>Microsoft Office PowerPoint</Application>
  <PresentationFormat>Presentazione su schermo (4:3)</PresentationFormat>
  <Paragraphs>63</Paragraphs>
  <Slides>9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Modello struttura</vt:lpstr>
      </vt:variant>
      <vt:variant>
        <vt:i4>5</vt:i4>
      </vt:variant>
      <vt:variant>
        <vt:lpstr>Titoli diapositive</vt:lpstr>
      </vt:variant>
      <vt:variant>
        <vt:i4>9</vt:i4>
      </vt:variant>
    </vt:vector>
  </HeadingPairs>
  <TitlesOfParts>
    <vt:vector size="19" baseType="lpstr">
      <vt:lpstr>Arial</vt:lpstr>
      <vt:lpstr>Trebuchet MS</vt:lpstr>
      <vt:lpstr>Wingdings 3</vt:lpstr>
      <vt:lpstr>Calibri</vt:lpstr>
      <vt:lpstr>Wingdings</vt:lpstr>
      <vt:lpstr>Sfaccettatura</vt:lpstr>
      <vt:lpstr>Sfaccettatura</vt:lpstr>
      <vt:lpstr>Sfaccettatura</vt:lpstr>
      <vt:lpstr>Sfaccettatura</vt:lpstr>
      <vt:lpstr>Sfaccettatura</vt:lpstr>
      <vt:lpstr>Bilancio Partecipato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Bilancio Partecipato</dc:title>
  <dc:creator>anna</dc:creator>
  <cp:lastModifiedBy>muscri</cp:lastModifiedBy>
  <cp:revision>29</cp:revision>
  <dcterms:created xsi:type="dcterms:W3CDTF">2016-04-20T07:48:04Z</dcterms:created>
  <dcterms:modified xsi:type="dcterms:W3CDTF">2017-02-02T16:25:00Z</dcterms:modified>
</cp:coreProperties>
</file>