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obster" panose="00000500000000000000" pitchFamily="2" charset="0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kRT1wJNxaN4ZD8vFl3TIXftSW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9fae3a0f5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9fae3a0f5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9fd8b3527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9fd8b3527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9f1a6d2f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19f1a6d2f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9fae3a0f5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19fae3a0f5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9fae3a0f5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19fae3a0f5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Bd_oPVd4Ws?feature=oembed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facebook.com/profile.php?id=10008750170865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HRXHljjEuk?feature=oembed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dkecMOT1ko?feature=oembed" TargetMode="External"/><Relationship Id="rId6" Type="http://schemas.openxmlformats.org/officeDocument/2006/relationships/hyperlink" Target="http://drive.google.com/file/d/1y6Oo4SsXYbQgSr0YbWgrhrnst_AAOBnq/view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google.com/maps/d/u/0/edit?mid=1LqwfZsu7MPEpJYR1tNcDQcSd-XLn8rM&amp;usp=sharing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google.com/maps/d/u/0/edit?mid=1LqwfZsu7MPEpJYR1tNcDQcSd-XLn8rM&amp;usp=sharing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29434"/>
          <a:stretch/>
        </p:blipFill>
        <p:spPr>
          <a:xfrm>
            <a:off x="0" y="779438"/>
            <a:ext cx="12233757" cy="610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l="5646" t="5786" r="84392" b="81509"/>
          <a:stretch/>
        </p:blipFill>
        <p:spPr>
          <a:xfrm>
            <a:off x="629728" y="168772"/>
            <a:ext cx="1354348" cy="1221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9fae3a0f5b_0_30"/>
          <p:cNvPicPr preferRelativeResize="0"/>
          <p:nvPr/>
        </p:nvPicPr>
        <p:blipFill rotWithShape="1">
          <a:blip r:embed="rId3">
            <a:alphaModFix/>
          </a:blip>
          <a:srcRect t="84654" r="44236"/>
          <a:stretch/>
        </p:blipFill>
        <p:spPr>
          <a:xfrm>
            <a:off x="90782" y="5805576"/>
            <a:ext cx="5408088" cy="105242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9fae3a0f5b_0_30"/>
          <p:cNvSpPr txBox="1"/>
          <p:nvPr/>
        </p:nvSpPr>
        <p:spPr>
          <a:xfrm>
            <a:off x="536310" y="2772944"/>
            <a:ext cx="60960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I LUOGHI</a:t>
            </a:r>
            <a:r>
              <a:rPr lang="it-IT" sz="2500" b="1">
                <a:solidFill>
                  <a:srgbClr val="063961"/>
                </a:solidFill>
              </a:rPr>
              <a:t>: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63961"/>
              </a:buClr>
              <a:buSzPts val="2000"/>
              <a:buChar char="➔"/>
            </a:pPr>
            <a:r>
              <a:rPr lang="it-IT" sz="2000" b="1">
                <a:solidFill>
                  <a:srgbClr val="063961"/>
                </a:solidFill>
              </a:rPr>
              <a:t>Passetto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Bike Station prevista è di tipo prefabbricato, struttura autoportante in acciaio con tamponatura in policarbonato trasparente e potrà contenere fino a 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n. 8 biciclette disposte su due livelli</a:t>
            </a:r>
            <a:endParaRPr sz="2000" b="1">
              <a:solidFill>
                <a:srgbClr val="063961"/>
              </a:solidFill>
            </a:endParaRPr>
          </a:p>
        </p:txBody>
      </p:sp>
      <p:pic>
        <p:nvPicPr>
          <p:cNvPr id="165" name="Google Shape;165;g19fae3a0f5b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1875" y="53449"/>
            <a:ext cx="2657000" cy="32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9fae3a0f5b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5248" y="1144375"/>
            <a:ext cx="5039252" cy="40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9fd8b35270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t-IT" b="1" baseline="30000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…si può fare sul serio!</a:t>
            </a:r>
            <a:endParaRPr/>
          </a:p>
        </p:txBody>
      </p:sp>
      <p:pic>
        <p:nvPicPr>
          <p:cNvPr id="2" name="Elementi multimediali online 1" title="Bilancio Partecipato 2022: Bike Station al Passetto">
            <a:hlinkClick r:id="" action="ppaction://media"/>
            <a:extLst>
              <a:ext uri="{FF2B5EF4-FFF2-40B4-BE49-F238E27FC236}">
                <a16:creationId xmlns:a16="http://schemas.microsoft.com/office/drawing/2014/main" id="{530D8E35-66FD-5AA0-9F18-1E21A5B255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99259" y="1784558"/>
            <a:ext cx="7465835" cy="4218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t="84654" r="44237"/>
          <a:stretch/>
        </p:blipFill>
        <p:spPr>
          <a:xfrm>
            <a:off x="90782" y="5805576"/>
            <a:ext cx="5408087" cy="105242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750098" y="2274602"/>
            <a:ext cx="9308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78012" marR="0" lvl="0" indent="-1878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Gruppo di Lavoro:</a:t>
            </a:r>
            <a:r>
              <a:rPr lang="it-IT" sz="1800" b="0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 Alessia Falchi, Daniele Spinsanti, Elena Iacobucci, Francesco   Chiacchiera, Loretta Boni, Mario Duca, Martina Scanu, Rumiana Kamenova, Sara Biagini, Vito Piccolomo</a:t>
            </a:r>
            <a:endParaRPr sz="1800" b="0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78013" marR="0" lvl="0" indent="-1878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Collaboratori Comune di Ancona:</a:t>
            </a:r>
            <a:r>
              <a:rPr lang="it-IT" sz="1800" b="0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 Marco Bruschi, Silvia Santilli, Stefano Perilli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78013" marR="0" lvl="0" indent="-1878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Ringraziamenti: </a:t>
            </a:r>
            <a:r>
              <a:rPr lang="it-IT" sz="1800" b="0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Matteo Sacchettoni e Daniel Li Veli per i video, tutti coloro che, pur non partecipando, ci hanno seguito e supportato</a:t>
            </a:r>
            <a:endParaRPr sz="1800" b="0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108" y="485743"/>
            <a:ext cx="4277322" cy="113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t="84654" r="44237"/>
          <a:stretch/>
        </p:blipFill>
        <p:spPr>
          <a:xfrm>
            <a:off x="90782" y="5805576"/>
            <a:ext cx="5408087" cy="105242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1441802" y="2222009"/>
            <a:ext cx="93084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78013" marR="0" lvl="0" indent="-18780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Grazie per l’attenzione</a:t>
            </a:r>
            <a:endParaRPr sz="2200"/>
          </a:p>
          <a:p>
            <a:pPr marL="1878013" marR="0" lvl="0" indent="-18780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78013" marR="0" lvl="0" indent="-18780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0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Continuate a seguirci su </a:t>
            </a:r>
            <a:r>
              <a:rPr lang="it-IT" sz="2600" b="0" i="0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endParaRPr sz="1200"/>
          </a:p>
          <a:p>
            <a:pPr marL="1878013" marR="0" lvl="0" indent="-18780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Progetto BikeStations per Ancona</a:t>
            </a:r>
            <a:endParaRPr sz="2600" b="0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108" y="485743"/>
            <a:ext cx="4277322" cy="113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/>
          <p:nvPr/>
        </p:nvSpPr>
        <p:spPr>
          <a:xfrm>
            <a:off x="2523750" y="4702625"/>
            <a:ext cx="71445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500" baseline="30000">
                <a:solidFill>
                  <a:schemeClr val="accent2"/>
                </a:solidFill>
                <a:latin typeface="Lobster"/>
                <a:ea typeface="Lobster"/>
                <a:cs typeface="Lobster"/>
                <a:sym typeface="Lobster"/>
              </a:rPr>
              <a:t>Pedala, parcheggia e vivi la città!</a:t>
            </a:r>
            <a:endParaRPr sz="3900">
              <a:solidFill>
                <a:schemeClr val="accent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BILANCIO PARTECIPATO 2022: BIKE STATION A PIAZZA PERTINI">
            <a:hlinkClick r:id="" action="ppaction://media"/>
            <a:extLst>
              <a:ext uri="{FF2B5EF4-FFF2-40B4-BE49-F238E27FC236}">
                <a16:creationId xmlns:a16="http://schemas.microsoft.com/office/drawing/2014/main" id="{60A03626-694F-B58A-87EE-1DD7B0FC8C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6000" y="1100250"/>
            <a:ext cx="8280000" cy="46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t="84654" r="44237"/>
          <a:stretch/>
        </p:blipFill>
        <p:spPr>
          <a:xfrm>
            <a:off x="90782" y="5805576"/>
            <a:ext cx="5408091" cy="10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 l="5556" t="6289" r="52906" b="78341"/>
          <a:stretch/>
        </p:blipFill>
        <p:spPr>
          <a:xfrm>
            <a:off x="767750" y="431321"/>
            <a:ext cx="3269412" cy="85544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324543" y="1538773"/>
            <a:ext cx="7668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4400" b="1" baseline="30000">
                <a:solidFill>
                  <a:srgbClr val="063961"/>
                </a:solidFill>
              </a:rPr>
              <a:t>Ancona città vivibile in bicicletta…  </a:t>
            </a:r>
            <a:endParaRPr sz="4400" b="1" baseline="30000">
              <a:solidFill>
                <a:srgbClr val="063961"/>
              </a:solidFill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261614" y="5404386"/>
            <a:ext cx="7668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1" baseline="30000">
                <a:solidFill>
                  <a:srgbClr val="063961"/>
                </a:solidFill>
              </a:rPr>
              <a:t>…s</a:t>
            </a:r>
            <a:r>
              <a:rPr lang="it-IT" sz="4400" b="1" i="0" u="none" strike="noStrike" cap="none" baseline="30000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i può fare!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 title="Brooks   Frankenstein Junior   SI PUO FARE_Trim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62291" y="1538776"/>
            <a:ext cx="4389074" cy="32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lementi multimediali online 1" title="Si Può Fare">
            <a:hlinkClick r:id="" action="ppaction://media"/>
            <a:extLst>
              <a:ext uri="{FF2B5EF4-FFF2-40B4-BE49-F238E27FC236}">
                <a16:creationId xmlns:a16="http://schemas.microsoft.com/office/drawing/2014/main" id="{4570B84E-35F7-9D77-88CD-FD35E0DDE9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261614" y="2209023"/>
            <a:ext cx="4146939" cy="3110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767750" y="1986180"/>
            <a:ext cx="63645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aseline="30000">
                <a:solidFill>
                  <a:srgbClr val="063961"/>
                </a:solidFill>
              </a:rPr>
              <a:t>C</a:t>
            </a:r>
            <a:r>
              <a:rPr lang="it-IT" sz="3600" b="0" i="0" u="none" strike="noStrike" cap="none" baseline="30000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os’è?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baseline="30000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è uno spazio dove puoi </a:t>
            </a:r>
            <a:r>
              <a:rPr lang="it-IT" sz="3600" b="1" i="0" u="none" strike="noStrike" cap="none" baseline="30000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parcheggiare</a:t>
            </a:r>
            <a:r>
              <a:rPr lang="it-IT" sz="3600" b="0" i="0" u="none" strike="noStrike" cap="none" baseline="30000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 la tua bici in </a:t>
            </a:r>
            <a:r>
              <a:rPr lang="it-IT" sz="3600" b="1" i="0" u="none" strike="noStrike" cap="none" baseline="30000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sicurezza</a:t>
            </a:r>
            <a:r>
              <a:rPr lang="it-IT" sz="3600" b="0" i="0" u="none" strike="noStrike" cap="none" baseline="30000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, una stazione attrezzata per </a:t>
            </a:r>
            <a:r>
              <a:rPr lang="it-IT" sz="3600" b="1" i="0" u="none" strike="noStrike" cap="none" baseline="30000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ricarica</a:t>
            </a:r>
            <a:r>
              <a:rPr lang="it-IT" sz="3600" b="0" i="0" u="none" strike="noStrike" cap="none" baseline="30000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 e piccole </a:t>
            </a:r>
            <a:r>
              <a:rPr lang="it-IT" sz="3600" b="1" i="0" u="none" strike="noStrike" cap="none" baseline="30000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manutenzioni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baseline="30000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t="84654" r="44237"/>
          <a:stretch/>
        </p:blipFill>
        <p:spPr>
          <a:xfrm>
            <a:off x="90782" y="5805576"/>
            <a:ext cx="5408091" cy="10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l="5556" t="6289" r="52906" b="78341"/>
          <a:stretch/>
        </p:blipFill>
        <p:spPr>
          <a:xfrm>
            <a:off x="767750" y="431321"/>
            <a:ext cx="3269412" cy="85544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4037150" y="4543475"/>
            <a:ext cx="7144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000" baseline="30000">
                <a:solidFill>
                  <a:schemeClr val="accent2"/>
                </a:solidFill>
                <a:latin typeface="Lobster"/>
                <a:ea typeface="Lobster"/>
                <a:cs typeface="Lobster"/>
                <a:sym typeface="Lobster"/>
              </a:rPr>
              <a:t>Pedala, parcheggia e vivi la città!</a:t>
            </a:r>
            <a:endParaRPr sz="4400">
              <a:solidFill>
                <a:schemeClr val="accent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t="84654" r="44237"/>
          <a:stretch/>
        </p:blipFill>
        <p:spPr>
          <a:xfrm>
            <a:off x="90782" y="5805576"/>
            <a:ext cx="5408087" cy="105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6468" y="588710"/>
            <a:ext cx="7174663" cy="4913085"/>
          </a:xfrm>
          <a:prstGeom prst="rect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" name="Google Shape;116;p3"/>
          <p:cNvSpPr txBox="1"/>
          <p:nvPr/>
        </p:nvSpPr>
        <p:spPr>
          <a:xfrm>
            <a:off x="501400" y="147000"/>
            <a:ext cx="3140100" cy="6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DA DOVE SIAMO PARTITI</a:t>
            </a:r>
            <a:r>
              <a:rPr lang="it-IT" sz="2500" b="1">
                <a:solidFill>
                  <a:srgbClr val="063961"/>
                </a:solidFill>
              </a:rPr>
              <a:t>?</a:t>
            </a:r>
            <a:endParaRPr sz="2500" b="1">
              <a:solidFill>
                <a:srgbClr val="06396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6396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I luoghi individuati per le bike stations</a:t>
            </a:r>
            <a:r>
              <a:rPr lang="it-IT" sz="2000" b="1">
                <a:solidFill>
                  <a:srgbClr val="063961"/>
                </a:solidFill>
              </a:rPr>
              <a:t> così divisi:</a:t>
            </a:r>
            <a:endParaRPr sz="2000" b="1">
              <a:solidFill>
                <a:srgbClr val="06396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6396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961"/>
              </a:buClr>
              <a:buSzPts val="2000"/>
              <a:buChar char="-"/>
            </a:pPr>
            <a:r>
              <a:rPr lang="it-IT" sz="2000" b="1">
                <a:solidFill>
                  <a:srgbClr val="063961"/>
                </a:solidFill>
              </a:rPr>
              <a:t>Edifici Pubblici (non solo comunali)</a:t>
            </a:r>
            <a:endParaRPr sz="2000" b="1">
              <a:solidFill>
                <a:srgbClr val="06396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6396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961"/>
              </a:buClr>
              <a:buSzPts val="2000"/>
              <a:buChar char="-"/>
            </a:pPr>
            <a:r>
              <a:rPr lang="it-IT" sz="2000" b="1">
                <a:solidFill>
                  <a:srgbClr val="063961"/>
                </a:solidFill>
              </a:rPr>
              <a:t>Edifici pubblici in costruzione o ristrutturazione</a:t>
            </a:r>
            <a:endParaRPr sz="2000" b="1">
              <a:solidFill>
                <a:srgbClr val="06396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6396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961"/>
              </a:buClr>
              <a:buSzPts val="2000"/>
              <a:buChar char="-"/>
            </a:pPr>
            <a:r>
              <a:rPr lang="it-IT" sz="2000" b="1">
                <a:solidFill>
                  <a:srgbClr val="063961"/>
                </a:solidFill>
              </a:rPr>
              <a:t>Nuove installazioni</a:t>
            </a:r>
            <a:endParaRPr sz="2000" b="1">
              <a:solidFill>
                <a:srgbClr val="06396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6396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961"/>
              </a:buClr>
              <a:buSzPts val="2000"/>
              <a:buChar char="-"/>
            </a:pPr>
            <a:r>
              <a:rPr lang="it-IT" sz="2000" b="1">
                <a:solidFill>
                  <a:srgbClr val="063961"/>
                </a:solidFill>
              </a:rPr>
              <a:t>Utilizzo di piccole parti di parcheggi </a:t>
            </a:r>
            <a:endParaRPr sz="2000" b="1">
              <a:solidFill>
                <a:srgbClr val="06396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6396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6396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63961"/>
              </a:solidFill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216475" y="5445675"/>
            <a:ext cx="717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000" b="1">
                <a:solidFill>
                  <a:srgbClr val="063961"/>
                </a:solidFill>
              </a:rPr>
              <a:t>Clicca </a:t>
            </a:r>
            <a:r>
              <a:rPr lang="it-IT" sz="2000" b="1" u="sng">
                <a:solidFill>
                  <a:srgbClr val="06396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</a:t>
            </a:r>
            <a:r>
              <a:rPr lang="it-IT" sz="2000" b="1">
                <a:solidFill>
                  <a:srgbClr val="063961"/>
                </a:solidFill>
              </a:rPr>
              <a:t> per visualizzare la mappa online!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000" y="5286725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000" y="4618250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525" y="2584725"/>
            <a:ext cx="351225" cy="39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6450" y="3418374"/>
            <a:ext cx="287375" cy="2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19f1a6d2f4c_0_0"/>
          <p:cNvPicPr preferRelativeResize="0"/>
          <p:nvPr/>
        </p:nvPicPr>
        <p:blipFill rotWithShape="1">
          <a:blip r:embed="rId3">
            <a:alphaModFix/>
          </a:blip>
          <a:srcRect t="84654" r="44236"/>
          <a:stretch/>
        </p:blipFill>
        <p:spPr>
          <a:xfrm>
            <a:off x="90782" y="5805576"/>
            <a:ext cx="5408088" cy="10524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9f1a6d2f4c_0_0"/>
          <p:cNvSpPr txBox="1"/>
          <p:nvPr/>
        </p:nvSpPr>
        <p:spPr>
          <a:xfrm>
            <a:off x="329302" y="2137875"/>
            <a:ext cx="2910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…DOVE SIAMO ARRIVATI!</a:t>
            </a:r>
            <a:endParaRPr sz="2500" b="1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6396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961"/>
              </a:buClr>
              <a:buSzPts val="2000"/>
              <a:buFont typeface="Arial"/>
              <a:buChar char="➔"/>
            </a:pPr>
            <a:r>
              <a:rPr lang="it-IT" sz="20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Passetto  </a:t>
            </a:r>
            <a:endParaRPr sz="2000" b="1">
              <a:solidFill>
                <a:srgbClr val="06396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961"/>
              </a:buClr>
              <a:buSzPts val="2000"/>
              <a:buFont typeface="Arial"/>
              <a:buChar char="➔"/>
            </a:pPr>
            <a:r>
              <a:rPr lang="it-IT" sz="20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P.zza Pertini</a:t>
            </a:r>
            <a:endParaRPr/>
          </a:p>
        </p:txBody>
      </p:sp>
      <p:pic>
        <p:nvPicPr>
          <p:cNvPr id="128" name="Google Shape;128;g19f1a6d2f4c_0_0"/>
          <p:cNvPicPr preferRelativeResize="0"/>
          <p:nvPr/>
        </p:nvPicPr>
        <p:blipFill rotWithShape="1">
          <a:blip r:embed="rId4">
            <a:alphaModFix/>
          </a:blip>
          <a:srcRect l="32297" t="13058" r="8764" b="20720"/>
          <a:stretch/>
        </p:blipFill>
        <p:spPr>
          <a:xfrm>
            <a:off x="4098275" y="689788"/>
            <a:ext cx="7407626" cy="4681774"/>
          </a:xfrm>
          <a:prstGeom prst="rect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" name="Google Shape;129;g19f1a6d2f4c_0_0"/>
          <p:cNvSpPr txBox="1"/>
          <p:nvPr/>
        </p:nvSpPr>
        <p:spPr>
          <a:xfrm>
            <a:off x="4098175" y="5307600"/>
            <a:ext cx="740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000" b="1">
                <a:solidFill>
                  <a:srgbClr val="063961"/>
                </a:solidFill>
              </a:rPr>
              <a:t>Clicca </a:t>
            </a:r>
            <a:r>
              <a:rPr lang="it-IT" sz="2000" b="1" u="sng">
                <a:solidFill>
                  <a:srgbClr val="06396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</a:t>
            </a:r>
            <a:r>
              <a:rPr lang="it-IT" sz="2000" b="1">
                <a:solidFill>
                  <a:srgbClr val="063961"/>
                </a:solidFill>
              </a:rPr>
              <a:t> per visualizzare la mappa online!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19f1a6d2f4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6175" y="3000925"/>
            <a:ext cx="604901" cy="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9f1a6d2f4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5350" y="3000925"/>
            <a:ext cx="604901" cy="6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t="84654" r="44237"/>
          <a:stretch/>
        </p:blipFill>
        <p:spPr>
          <a:xfrm>
            <a:off x="90782" y="5805576"/>
            <a:ext cx="5408087" cy="1052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536310" y="2772944"/>
            <a:ext cx="60960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I LUOGHI</a:t>
            </a:r>
            <a:r>
              <a:rPr lang="it-IT" sz="2500" b="1">
                <a:solidFill>
                  <a:srgbClr val="063961"/>
                </a:solidFill>
              </a:rPr>
              <a:t>: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961"/>
              </a:buClr>
              <a:buSzPts val="2000"/>
              <a:buFont typeface="Arial"/>
              <a:buChar char="➔"/>
            </a:pPr>
            <a:r>
              <a:rPr lang="it-IT" sz="20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P.zza Pertini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servizio di chi si reca in centro città per lavoro, studio, ricreazione o shopping, utilizzando e </a:t>
            </a:r>
            <a:r>
              <a:rPr lang="it-IT" sz="1800" b="1" i="0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riqualificando</a:t>
            </a: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il box comunale, attualmente in disuso, sul lato di </a:t>
            </a:r>
            <a:r>
              <a:rPr lang="it-IT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via San Martino </a:t>
            </a:r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9509" y="486734"/>
            <a:ext cx="3928213" cy="283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9924" y="1983525"/>
            <a:ext cx="4426925" cy="30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19fae3a0f5b_0_6"/>
          <p:cNvPicPr preferRelativeResize="0"/>
          <p:nvPr/>
        </p:nvPicPr>
        <p:blipFill rotWithShape="1">
          <a:blip r:embed="rId3">
            <a:alphaModFix/>
          </a:blip>
          <a:srcRect t="84654" r="44236"/>
          <a:stretch/>
        </p:blipFill>
        <p:spPr>
          <a:xfrm>
            <a:off x="90782" y="5805576"/>
            <a:ext cx="5408088" cy="105242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9fae3a0f5b_0_6"/>
          <p:cNvSpPr txBox="1"/>
          <p:nvPr/>
        </p:nvSpPr>
        <p:spPr>
          <a:xfrm>
            <a:off x="536310" y="2772944"/>
            <a:ext cx="60960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I LUOGHI</a:t>
            </a:r>
            <a:r>
              <a:rPr lang="it-IT" sz="2500" b="1">
                <a:solidFill>
                  <a:srgbClr val="063961"/>
                </a:solidFill>
              </a:rPr>
              <a:t>: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961"/>
              </a:buClr>
              <a:buSzPts val="2000"/>
              <a:buFont typeface="Arial"/>
              <a:buChar char="➔"/>
            </a:pPr>
            <a:r>
              <a:rPr lang="it-IT" sz="20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P.zza Pertini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sua superficie e gli spazi interni consentono la realizzazione di una 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Bike Station per complessive n. 15 biciclette</a:t>
            </a:r>
            <a:endParaRPr/>
          </a:p>
        </p:txBody>
      </p:sp>
      <p:pic>
        <p:nvPicPr>
          <p:cNvPr id="146" name="Google Shape;146;g19fae3a0f5b_0_6"/>
          <p:cNvPicPr preferRelativeResize="0"/>
          <p:nvPr/>
        </p:nvPicPr>
        <p:blipFill rotWithShape="1">
          <a:blip r:embed="rId4">
            <a:alphaModFix/>
          </a:blip>
          <a:srcRect l="3990" t="5028" r="4684" b="6287"/>
          <a:stretch/>
        </p:blipFill>
        <p:spPr>
          <a:xfrm>
            <a:off x="2303150" y="152403"/>
            <a:ext cx="4164575" cy="318389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9fae3a0f5b_0_6"/>
          <p:cNvSpPr txBox="1"/>
          <p:nvPr/>
        </p:nvSpPr>
        <p:spPr>
          <a:xfrm>
            <a:off x="4453425" y="1877050"/>
            <a:ext cx="4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9fae3a0f5b_0_6"/>
          <p:cNvSpPr txBox="1"/>
          <p:nvPr/>
        </p:nvSpPr>
        <p:spPr>
          <a:xfrm>
            <a:off x="5875200" y="2772950"/>
            <a:ext cx="4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9fae3a0f5b_0_6"/>
          <p:cNvSpPr txBox="1"/>
          <p:nvPr/>
        </p:nvSpPr>
        <p:spPr>
          <a:xfrm>
            <a:off x="5256050" y="1182925"/>
            <a:ext cx="90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latin typeface="Calibri"/>
                <a:ea typeface="Calibri"/>
                <a:cs typeface="Calibri"/>
                <a:sym typeface="Calibri"/>
              </a:rPr>
              <a:t>WC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19fae3a0f5b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8275" y="152400"/>
            <a:ext cx="5011324" cy="6335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19fae3a0f5b_0_18"/>
          <p:cNvPicPr preferRelativeResize="0"/>
          <p:nvPr/>
        </p:nvPicPr>
        <p:blipFill rotWithShape="1">
          <a:blip r:embed="rId3">
            <a:alphaModFix/>
          </a:blip>
          <a:srcRect t="84654" r="44236"/>
          <a:stretch/>
        </p:blipFill>
        <p:spPr>
          <a:xfrm>
            <a:off x="90782" y="5805576"/>
            <a:ext cx="5408088" cy="105242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9fae3a0f5b_0_18"/>
          <p:cNvSpPr txBox="1"/>
          <p:nvPr/>
        </p:nvSpPr>
        <p:spPr>
          <a:xfrm>
            <a:off x="536310" y="2772944"/>
            <a:ext cx="60960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i="0" u="none" strike="noStrike" cap="none">
                <a:solidFill>
                  <a:srgbClr val="063961"/>
                </a:solidFill>
                <a:latin typeface="Arial"/>
                <a:ea typeface="Arial"/>
                <a:cs typeface="Arial"/>
                <a:sym typeface="Arial"/>
              </a:rPr>
              <a:t>I LUOGHI</a:t>
            </a:r>
            <a:r>
              <a:rPr lang="it-IT" sz="2500" b="1">
                <a:solidFill>
                  <a:srgbClr val="063961"/>
                </a:solidFill>
              </a:rPr>
              <a:t>: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639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63961"/>
              </a:buClr>
              <a:buSzPts val="2000"/>
              <a:buChar char="➔"/>
            </a:pPr>
            <a:r>
              <a:rPr lang="it-IT" sz="2000" b="1">
                <a:solidFill>
                  <a:srgbClr val="063961"/>
                </a:solidFill>
              </a:rPr>
              <a:t>Passetto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servizio di quanti gravitano in zona per lavoro, ricreazione, ecc., e dell’utenza balneare estiva, posizionando un modulo di Bike Station prefabbricato nello 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spartitraffico tra via Volterra e piazza IV novembre/via Panoramica</a:t>
            </a:r>
            <a:endParaRPr sz="2000" b="1">
              <a:solidFill>
                <a:srgbClr val="063961"/>
              </a:solidFill>
            </a:endParaRPr>
          </a:p>
        </p:txBody>
      </p:sp>
      <p:pic>
        <p:nvPicPr>
          <p:cNvPr id="157" name="Google Shape;157;g19fae3a0f5b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3125" y="519150"/>
            <a:ext cx="4291625" cy="28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9fae3a0f5b_0_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1608" y="3089950"/>
            <a:ext cx="4093266" cy="30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350</Words>
  <Application>Microsoft Office PowerPoint</Application>
  <PresentationFormat>Widescreen</PresentationFormat>
  <Paragraphs>57</Paragraphs>
  <Slides>13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Lobster</vt:lpstr>
      <vt:lpstr>Arial</vt:lpstr>
      <vt:lpstr>Verdana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…si può fare sul serio!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CHIACCHIERA FRANCESCO</dc:creator>
  <cp:lastModifiedBy>Elena Iacobucci</cp:lastModifiedBy>
  <cp:revision>2</cp:revision>
  <dcterms:created xsi:type="dcterms:W3CDTF">2022-11-17T18:20:17Z</dcterms:created>
  <dcterms:modified xsi:type="dcterms:W3CDTF">2022-11-30T17:44:25Z</dcterms:modified>
</cp:coreProperties>
</file>